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8" r:id="rId10"/>
    <p:sldId id="269" r:id="rId11"/>
    <p:sldId id="263" r:id="rId12"/>
    <p:sldId id="264" r:id="rId13"/>
    <p:sldId id="265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C7E4B1-6B1C-4CCE-8C38-6C9F2CEEA2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64152-EDFE-476A-BB82-59AAC62DB1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EA4DE-337D-4394-8B0E-D96A53D34DC6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8C1BBE9-6A86-46B7-8ABE-3F97342518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93BEA8-294E-4D50-987B-A16590133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12F5F-BCF1-4C28-B65F-F6CE88835D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25A0E-E1A5-4AEA-B33B-4BADFF84C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5313C-04A3-4E81-A01F-3C7071D0D4DF}" type="slidenum">
              <a:rPr lang="en-PK" smtClean="0"/>
              <a:t>‹#›</a:t>
            </a:fld>
            <a:endParaRPr lang="en-P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2650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6575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65538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12401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60998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162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72397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5084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55640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242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9318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7575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1423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1446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P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1D67B3C-8B75-49BF-A4A6-27910E653A11}" type="datetimeFigureOut">
              <a:rPr lang="en-PK" smtClean="0"/>
              <a:t>08/04/2021</a:t>
            </a:fld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31240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icpe.eu@gmail.co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9846-B03B-419F-ADEA-E9ABB32D6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C7A2F-C71D-47C7-8C62-CFCAC6940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4128A-F456-454F-A307-4AF3FCE63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8310-AC75-4899-A422-5E19B7CB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DEEPER LOOK…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D2100-88F0-4B10-946A-AF3C3D378F6F}"/>
              </a:ext>
            </a:extLst>
          </p:cNvPr>
          <p:cNvSpPr txBox="1"/>
          <p:nvPr/>
        </p:nvSpPr>
        <p:spPr>
          <a:xfrm>
            <a:off x="621436" y="2565647"/>
            <a:ext cx="700704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 Dis-info Lab investigated an NGO, International</a:t>
            </a:r>
          </a:p>
          <a:p>
            <a:pPr>
              <a:lnSpc>
                <a:spcPct val="150000"/>
              </a:lnSpc>
            </a:pPr>
            <a:r>
              <a:rPr lang="en-US" dirty="0"/>
              <a:t>    Club for Peace Research(ICPR) which had ceased to exist </a:t>
            </a:r>
          </a:p>
          <a:p>
            <a:r>
              <a:rPr lang="en-US" dirty="0"/>
              <a:t>    in 2004.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9D019-5A9A-4963-9266-C29874F77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69" y="1979720"/>
            <a:ext cx="3940775" cy="4802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B1DE98-F67D-4204-B3E2-116CE37B42BB}"/>
              </a:ext>
            </a:extLst>
          </p:cNvPr>
          <p:cNvSpPr txBox="1"/>
          <p:nvPr/>
        </p:nvSpPr>
        <p:spPr>
          <a:xfrm>
            <a:off x="621436" y="3751426"/>
            <a:ext cx="7489551" cy="1978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But, In 2009 ICPR reappeared at the United Nations</a:t>
            </a:r>
          </a:p>
          <a:p>
            <a:pPr>
              <a:lnSpc>
                <a:spcPct val="150000"/>
              </a:lnSpc>
            </a:pPr>
            <a:r>
              <a:rPr lang="en-US" dirty="0"/>
              <a:t>    Human Rights Council, this time its website was tied to the</a:t>
            </a:r>
          </a:p>
          <a:p>
            <a:pPr>
              <a:lnSpc>
                <a:spcPct val="150000"/>
              </a:lnSpc>
            </a:pPr>
            <a:r>
              <a:rPr lang="en-US" dirty="0"/>
              <a:t>    </a:t>
            </a:r>
            <a:r>
              <a:rPr lang="en-US" dirty="0" err="1"/>
              <a:t>gmail</a:t>
            </a:r>
            <a:r>
              <a:rPr lang="en-US" dirty="0"/>
              <a:t> account </a:t>
            </a:r>
            <a:r>
              <a:rPr lang="en-US" dirty="0">
                <a:hlinkClick r:id="rId3"/>
              </a:rPr>
              <a:t>icpr.eu@gmail.com</a:t>
            </a:r>
            <a:r>
              <a:rPr lang="en-US" dirty="0"/>
              <a:t> whose bank accounts</a:t>
            </a:r>
          </a:p>
          <a:p>
            <a:pPr>
              <a:lnSpc>
                <a:spcPct val="150000"/>
              </a:lnSpc>
            </a:pPr>
            <a:r>
              <a:rPr lang="en-US" dirty="0"/>
              <a:t>    details were directly linked to, “ANKIT SRIVASTAVA” (OWNER OF</a:t>
            </a:r>
          </a:p>
          <a:p>
            <a:pPr>
              <a:lnSpc>
                <a:spcPct val="150000"/>
              </a:lnSpc>
            </a:pPr>
            <a:r>
              <a:rPr lang="en-US" dirty="0"/>
              <a:t>     SRIVASTAVA GROUP).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7A85C-B6C6-43D6-A94A-F710BB319682}"/>
              </a:ext>
            </a:extLst>
          </p:cNvPr>
          <p:cNvSpPr/>
          <p:nvPr/>
        </p:nvSpPr>
        <p:spPr>
          <a:xfrm>
            <a:off x="810000" y="5922628"/>
            <a:ext cx="7167930" cy="57045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But that was only the tip of the ice berg!</a:t>
            </a:r>
            <a:endParaRPr lang="en-PK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D681-2BE4-484D-BC9B-D0CDAB0B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FAKE NETWORK OF NGOs in EU AND UN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848EA-C32A-4B74-9C45-D0196361846A}"/>
              </a:ext>
            </a:extLst>
          </p:cNvPr>
          <p:cNvSpPr txBox="1"/>
          <p:nvPr/>
        </p:nvSpPr>
        <p:spPr>
          <a:xfrm>
            <a:off x="810000" y="2916315"/>
            <a:ext cx="11194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EU Dis-info Lab found out 10 UN accredited NGOs directly controlled by 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Srivastva</a:t>
            </a:r>
            <a:r>
              <a:rPr lang="en-US" sz="2400" dirty="0"/>
              <a:t> Group.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DA9C-ABA1-42DC-A526-FC41814F3347}"/>
              </a:ext>
            </a:extLst>
          </p:cNvPr>
          <p:cNvSpPr txBox="1"/>
          <p:nvPr/>
        </p:nvSpPr>
        <p:spPr>
          <a:xfrm>
            <a:off x="810000" y="4192710"/>
            <a:ext cx="10828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10 NGOs had the following traits in common: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	They were resurrected from the ashes of real NGOs.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Discredited Pakistan in the UN and EU and promoted Indian interests </a:t>
            </a:r>
          </a:p>
          <a:p>
            <a:r>
              <a:rPr lang="en-US" sz="2400" dirty="0"/>
              <a:t>       in UN meetings regarding important matters.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84784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AD17-7B9A-4C7A-B758-17E3CC21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STUDY I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BBD76-8EBF-400C-9D82-BC7744DE74DD}"/>
              </a:ext>
            </a:extLst>
          </p:cNvPr>
          <p:cNvSpPr txBox="1"/>
          <p:nvPr/>
        </p:nvSpPr>
        <p:spPr>
          <a:xfrm>
            <a:off x="719091" y="2334827"/>
            <a:ext cx="765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World Environment and Resources Council(WERC):</a:t>
            </a:r>
            <a:endParaRPr lang="en-PK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695DA-BD5E-441B-A65E-8FC187158081}"/>
              </a:ext>
            </a:extLst>
          </p:cNvPr>
          <p:cNvSpPr txBox="1"/>
          <p:nvPr/>
        </p:nvSpPr>
        <p:spPr>
          <a:xfrm>
            <a:off x="719091" y="3160450"/>
            <a:ext cx="58576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Founded in 1970s to promote, “Sciences of </a:t>
            </a:r>
          </a:p>
          <a:p>
            <a:r>
              <a:rPr lang="en-US" sz="2000" dirty="0"/>
              <a:t>    Environmental importance”.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Ceased to exist in late 90s.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Hijacked by Indian chronicles in 2005 and </a:t>
            </a:r>
          </a:p>
          <a:p>
            <a:r>
              <a:rPr lang="en-US" sz="2000" dirty="0"/>
              <a:t>    representatives from this NGO participated</a:t>
            </a:r>
          </a:p>
          <a:p>
            <a:r>
              <a:rPr lang="en-US" sz="2000" dirty="0"/>
              <a:t>    in UN sessions.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Did false propaganda on Baloch and </a:t>
            </a:r>
          </a:p>
          <a:p>
            <a:r>
              <a:rPr lang="en-US" sz="2000" dirty="0"/>
              <a:t>    Sindhi genocide and discredited Pakistan </a:t>
            </a:r>
          </a:p>
          <a:p>
            <a:r>
              <a:rPr lang="en-US" sz="2000" dirty="0"/>
              <a:t>    on the international stage.</a:t>
            </a:r>
            <a:endParaRPr lang="en-PK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DC022-3283-43C5-9785-614ED105C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65" y="3464146"/>
            <a:ext cx="5235835" cy="225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61E7E-3069-4B57-A9EB-AEB9BD2EADB8}"/>
              </a:ext>
            </a:extLst>
          </p:cNvPr>
          <p:cNvSpPr txBox="1"/>
          <p:nvPr/>
        </p:nvSpPr>
        <p:spPr>
          <a:xfrm>
            <a:off x="7792403" y="5730384"/>
            <a:ext cx="300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ANI News Agency spreading the</a:t>
            </a:r>
          </a:p>
          <a:p>
            <a:pPr algn="ctr"/>
            <a:r>
              <a:rPr lang="en-US" sz="1400" dirty="0"/>
              <a:t>propaganda of fake NGOs.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406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3E5A-3E13-488B-B5A7-8647DDA4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STUDY II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31273-B87C-4B56-B5ED-7D09C8F79662}"/>
              </a:ext>
            </a:extLst>
          </p:cNvPr>
          <p:cNvSpPr txBox="1"/>
          <p:nvPr/>
        </p:nvSpPr>
        <p:spPr>
          <a:xfrm>
            <a:off x="810000" y="2450237"/>
            <a:ext cx="8284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CENTER FOR ENVIRONMENTAL AND MANAGEMENT STUDIES(CEMS) :</a:t>
            </a:r>
            <a:endParaRPr lang="en-PK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1F5E8-B497-4B13-B1E6-49B73A0DDEDB}"/>
              </a:ext>
            </a:extLst>
          </p:cNvPr>
          <p:cNvSpPr txBox="1"/>
          <p:nvPr/>
        </p:nvSpPr>
        <p:spPr>
          <a:xfrm>
            <a:off x="810000" y="3133817"/>
            <a:ext cx="61638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formed in New Delhi in 1980s.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Stopped its activities in 1986.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Emerged again on the international stage in </a:t>
            </a:r>
          </a:p>
          <a:p>
            <a:r>
              <a:rPr lang="en-US" dirty="0"/>
              <a:t>    Jan, 2016 this time hosted under the same network </a:t>
            </a:r>
          </a:p>
          <a:p>
            <a:r>
              <a:rPr lang="en-US" dirty="0"/>
              <a:t>    of NGOs whose IP addresses were owned </a:t>
            </a:r>
          </a:p>
          <a:p>
            <a:r>
              <a:rPr lang="en-US" dirty="0"/>
              <a:t>    by </a:t>
            </a:r>
            <a:r>
              <a:rPr lang="en-US" dirty="0" err="1"/>
              <a:t>Srivastva</a:t>
            </a:r>
            <a:r>
              <a:rPr lang="en-US" dirty="0"/>
              <a:t>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Headed by “</a:t>
            </a:r>
            <a:r>
              <a:rPr lang="en-US" dirty="0" err="1"/>
              <a:t>Amjab</a:t>
            </a:r>
            <a:r>
              <a:rPr lang="en-US" dirty="0"/>
              <a:t> </a:t>
            </a:r>
            <a:r>
              <a:rPr lang="en-US" dirty="0" err="1"/>
              <a:t>Ayb</a:t>
            </a:r>
            <a:r>
              <a:rPr lang="en-US" dirty="0"/>
              <a:t> Mirza”.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Propagated Indian stance on Kashmir issue </a:t>
            </a:r>
          </a:p>
          <a:p>
            <a:r>
              <a:rPr lang="en-US" dirty="0"/>
              <a:t>     and accused Pakistan of terror financing</a:t>
            </a:r>
          </a:p>
          <a:p>
            <a:r>
              <a:rPr lang="en-US" dirty="0"/>
              <a:t>     in Kashmir.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35CCD-CC9F-43DE-8C7B-64E5E3A1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55" y="2963567"/>
            <a:ext cx="2976843" cy="3032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58DBF-07BB-47B4-A451-F526765DE383}"/>
              </a:ext>
            </a:extLst>
          </p:cNvPr>
          <p:cNvSpPr txBox="1"/>
          <p:nvPr/>
        </p:nvSpPr>
        <p:spPr>
          <a:xfrm>
            <a:off x="8594182" y="6093126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Arizona Herald: another media</a:t>
            </a:r>
          </a:p>
          <a:p>
            <a:pPr algn="ctr"/>
            <a:r>
              <a:rPr lang="en-US" sz="1200" dirty="0"/>
              <a:t>outlet owned by </a:t>
            </a:r>
            <a:r>
              <a:rPr lang="en-US" sz="1200" dirty="0" err="1"/>
              <a:t>Srivastva</a:t>
            </a:r>
            <a:r>
              <a:rPr lang="en-US" sz="1200" dirty="0"/>
              <a:t> group</a:t>
            </a:r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33674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E348-B79B-4EF4-B401-7C6761C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PAKISTAN’S RESPONSE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BA209-7656-495C-B5E0-2CCA2C40BB67}"/>
              </a:ext>
            </a:extLst>
          </p:cNvPr>
          <p:cNvSpPr txBox="1"/>
          <p:nvPr/>
        </p:nvSpPr>
        <p:spPr>
          <a:xfrm>
            <a:off x="810000" y="2751589"/>
            <a:ext cx="10700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Pakistan had long been demanding the international community to take notice of</a:t>
            </a:r>
          </a:p>
          <a:p>
            <a:r>
              <a:rPr lang="en-US" sz="2000" dirty="0"/>
              <a:t>     Indian State sponsored effort to de-stabilize the Northern and </a:t>
            </a:r>
            <a:r>
              <a:rPr lang="en-US" sz="2000" dirty="0" err="1"/>
              <a:t>Balochistan</a:t>
            </a:r>
            <a:r>
              <a:rPr lang="en-US" sz="2000" dirty="0"/>
              <a:t> region</a:t>
            </a:r>
          </a:p>
          <a:p>
            <a:r>
              <a:rPr lang="en-US" sz="2000" dirty="0"/>
              <a:t>     of the country.</a:t>
            </a:r>
            <a:endParaRPr lang="en-PK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B741D-DD10-46A7-909E-D357987CB0F5}"/>
              </a:ext>
            </a:extLst>
          </p:cNvPr>
          <p:cNvSpPr txBox="1"/>
          <p:nvPr/>
        </p:nvSpPr>
        <p:spPr>
          <a:xfrm>
            <a:off x="810000" y="4157228"/>
            <a:ext cx="10248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EU Chronicles further strengthened Pakistan’s stance on the international stage.</a:t>
            </a:r>
            <a:endParaRPr lang="en-PK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DFB5D-835D-4258-AE80-E8AD65006A63}"/>
              </a:ext>
            </a:extLst>
          </p:cNvPr>
          <p:cNvSpPr txBox="1"/>
          <p:nvPr/>
        </p:nvSpPr>
        <p:spPr>
          <a:xfrm>
            <a:off x="739341" y="5008870"/>
            <a:ext cx="1129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 Nov 14</a:t>
            </a:r>
            <a:r>
              <a:rPr lang="en-US" sz="2000" baseline="30000" dirty="0"/>
              <a:t>th</a:t>
            </a:r>
            <a:r>
              <a:rPr lang="en-US" sz="2000" dirty="0"/>
              <a:t>, 2020 Pakistan’s Foreign Minister and DG ISPR held a press conference and </a:t>
            </a:r>
          </a:p>
          <a:p>
            <a:r>
              <a:rPr lang="en-US" sz="2000" dirty="0"/>
              <a:t>     released a dossier for the international community containing evidence of the Indian </a:t>
            </a:r>
          </a:p>
          <a:p>
            <a:r>
              <a:rPr lang="en-US" sz="2000" dirty="0"/>
              <a:t>     State Sponsored terrorism and hybrid war being waged against Pakistan.</a:t>
            </a:r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325959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287B-415B-48B4-A32E-6A4E7EE7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13977"/>
            <a:ext cx="10571998" cy="970450"/>
          </a:xfrm>
        </p:spPr>
        <p:txBody>
          <a:bodyPr/>
          <a:lstStyle/>
          <a:p>
            <a:pPr algn="ctr"/>
            <a:r>
              <a:rPr lang="en-US" sz="3600" dirty="0"/>
              <a:t>PAK FM Shah Mehmood and DG ISPR’s Press Conference</a:t>
            </a:r>
            <a:endParaRPr lang="en-PK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9EB22-DC8F-4341-8146-456DC82775A8}"/>
              </a:ext>
            </a:extLst>
          </p:cNvPr>
          <p:cNvSpPr txBox="1"/>
          <p:nvPr/>
        </p:nvSpPr>
        <p:spPr>
          <a:xfrm>
            <a:off x="810000" y="2466363"/>
            <a:ext cx="1042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Foreign Minister highlighted how Indian Consulate offices adjacent to Pak’s border</a:t>
            </a:r>
          </a:p>
          <a:p>
            <a:r>
              <a:rPr lang="en-US" dirty="0"/>
              <a:t>     in Afghanistan were actively working to de-stabilize the southern region of the country.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9B0EF-B49E-4CCD-AD53-B42E95EB09BA}"/>
              </a:ext>
            </a:extLst>
          </p:cNvPr>
          <p:cNvSpPr txBox="1"/>
          <p:nvPr/>
        </p:nvSpPr>
        <p:spPr>
          <a:xfrm>
            <a:off x="810000" y="3174940"/>
            <a:ext cx="10206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Minister told the press how Indian was pouring money in Afghanistan to fund ethnic</a:t>
            </a:r>
          </a:p>
          <a:p>
            <a:r>
              <a:rPr lang="en-US" dirty="0"/>
              <a:t>     militias which would in turn attack Pakistan.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7EB56-6A4D-46D7-8FD3-64FC69D9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6" y="3857097"/>
            <a:ext cx="6974983" cy="2561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5EDCA-2DB8-4D95-AD98-F4E3D5BFF585}"/>
              </a:ext>
            </a:extLst>
          </p:cNvPr>
          <p:cNvSpPr txBox="1"/>
          <p:nvPr/>
        </p:nvSpPr>
        <p:spPr>
          <a:xfrm>
            <a:off x="8082179" y="4537480"/>
            <a:ext cx="3363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Intelligence proof: Bank receipt of money</a:t>
            </a:r>
          </a:p>
          <a:p>
            <a:r>
              <a:rPr lang="en-US" dirty="0"/>
              <a:t>transferred from Indian banks and received by</a:t>
            </a:r>
          </a:p>
          <a:p>
            <a:r>
              <a:rPr lang="en-US" dirty="0"/>
              <a:t>Indian consulate in Pakistan.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8101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DBAE-8B60-4061-BA42-C6D1DABC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Terrorists launch pads in Afghanistan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58DCE-7F4D-49B9-B5D8-E9F366028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4" y="2091763"/>
            <a:ext cx="6494297" cy="2085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F3CB7-975E-4859-95FA-3969860AFEEE}"/>
              </a:ext>
            </a:extLst>
          </p:cNvPr>
          <p:cNvSpPr txBox="1"/>
          <p:nvPr/>
        </p:nvSpPr>
        <p:spPr>
          <a:xfrm>
            <a:off x="469784" y="2376655"/>
            <a:ext cx="49215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Foreign Minister also highlighted the</a:t>
            </a:r>
          </a:p>
          <a:p>
            <a:r>
              <a:rPr lang="en-US" dirty="0"/>
              <a:t>     location of terrorist camps along the</a:t>
            </a:r>
          </a:p>
          <a:p>
            <a:r>
              <a:rPr lang="en-US" dirty="0"/>
              <a:t>     borders of Afghanistan and India.</a:t>
            </a:r>
          </a:p>
          <a:p>
            <a:r>
              <a:rPr lang="en-US" dirty="0"/>
              <a:t>     Where terrorists were being trained and</a:t>
            </a:r>
          </a:p>
          <a:p>
            <a:r>
              <a:rPr lang="en-US" dirty="0"/>
              <a:t>     infiltrating Pakistan through the Afghan</a:t>
            </a:r>
          </a:p>
          <a:p>
            <a:r>
              <a:rPr lang="en-US" dirty="0"/>
              <a:t>     border.</a:t>
            </a:r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2E3DD-9EE4-4C04-85EA-CB8DB4051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88" y="4550117"/>
            <a:ext cx="4768168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E32149-54F5-46C6-B42E-80A1D38032F8}"/>
              </a:ext>
            </a:extLst>
          </p:cNvPr>
          <p:cNvSpPr txBox="1"/>
          <p:nvPr/>
        </p:nvSpPr>
        <p:spPr>
          <a:xfrm>
            <a:off x="360727" y="4656486"/>
            <a:ext cx="59394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Intelligence based operations a number of</a:t>
            </a:r>
          </a:p>
          <a:p>
            <a:r>
              <a:rPr lang="en-US" dirty="0"/>
              <a:t>     Afghan nationals were also captured who were</a:t>
            </a:r>
          </a:p>
          <a:p>
            <a:r>
              <a:rPr lang="en-US" dirty="0"/>
              <a:t>     working as the front-men of the Indian</a:t>
            </a:r>
          </a:p>
          <a:p>
            <a:r>
              <a:rPr lang="en-US" dirty="0"/>
              <a:t>     Intelligence agency (RAW). During investigations</a:t>
            </a:r>
          </a:p>
          <a:p>
            <a:r>
              <a:rPr lang="en-US" dirty="0"/>
              <a:t>     they admitted to be involved in a PC Hotel</a:t>
            </a:r>
          </a:p>
          <a:p>
            <a:r>
              <a:rPr lang="en-US" dirty="0"/>
              <a:t>     attack (2016) and Peshawar University </a:t>
            </a:r>
          </a:p>
          <a:p>
            <a:r>
              <a:rPr lang="en-US" dirty="0"/>
              <a:t>     attack (2017).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9435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6B4F-184A-4EAD-8B27-2925D28A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What’s next?</a:t>
            </a:r>
            <a:endParaRPr lang="en-PK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B77A0-EBBC-4401-B1C6-43CE8AC11350}"/>
              </a:ext>
            </a:extLst>
          </p:cNvPr>
          <p:cNvSpPr txBox="1"/>
          <p:nvPr/>
        </p:nvSpPr>
        <p:spPr>
          <a:xfrm>
            <a:off x="980656" y="2513875"/>
            <a:ext cx="102306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responsible citizens of Pakistan we can take the following steps</a:t>
            </a:r>
          </a:p>
          <a:p>
            <a:r>
              <a:rPr lang="en-US" sz="2400" dirty="0"/>
              <a:t>   to counter this hybrid warfare: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Keep ourselves informed with current affairs of Pakistan.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Counter Fake news and propaganda with Facts and Figures.</a:t>
            </a:r>
            <a:endParaRPr lang="en-PK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749AF5-C511-4F35-97AE-ECAEBD057E0C}"/>
              </a:ext>
            </a:extLst>
          </p:cNvPr>
          <p:cNvSpPr/>
          <p:nvPr/>
        </p:nvSpPr>
        <p:spPr>
          <a:xfrm>
            <a:off x="2189527" y="4806892"/>
            <a:ext cx="7575258" cy="88084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PAKISTAN ZINDABAD!</a:t>
            </a:r>
            <a:endParaRPr lang="en-PK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3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D1E95A-8BD1-4621-87FD-5EDBCADF1246}"/>
              </a:ext>
            </a:extLst>
          </p:cNvPr>
          <p:cNvSpPr txBox="1"/>
          <p:nvPr/>
        </p:nvSpPr>
        <p:spPr>
          <a:xfrm>
            <a:off x="805343" y="1601838"/>
            <a:ext cx="105496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THAT’S ALL FOLKS!</a:t>
            </a:r>
            <a:endParaRPr lang="en-PK" sz="9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3CCA8-4B4B-4EE3-825B-949C9079175C}"/>
              </a:ext>
            </a:extLst>
          </p:cNvPr>
          <p:cNvSpPr txBox="1"/>
          <p:nvPr/>
        </p:nvSpPr>
        <p:spPr>
          <a:xfrm>
            <a:off x="805343" y="4471332"/>
            <a:ext cx="39372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Contributors: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Bilal Ahmed Khan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MUhammad</a:t>
            </a:r>
            <a:r>
              <a:rPr lang="en-US" sz="2000" dirty="0"/>
              <a:t> </a:t>
            </a:r>
            <a:r>
              <a:rPr lang="en-US" sz="2000" dirty="0" err="1"/>
              <a:t>Wamiq</a:t>
            </a:r>
            <a:r>
              <a:rPr lang="en-US" sz="2000" dirty="0"/>
              <a:t> </a:t>
            </a:r>
            <a:r>
              <a:rPr lang="en-US" sz="2000" dirty="0" err="1"/>
              <a:t>Akram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Muhammad Kamran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Ahmed Ahsan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Zulnoor</a:t>
            </a:r>
            <a:r>
              <a:rPr lang="en-US" sz="2000" dirty="0"/>
              <a:t> Siddiqui</a:t>
            </a:r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82476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B3BD-0B34-4289-95B2-D3A0E462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2036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What is 5G Warfare?</a:t>
            </a:r>
            <a:endParaRPr lang="en-PK" sz="6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7A705-392B-4ED0-B9A4-6DB39AEFD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66" y="2201017"/>
            <a:ext cx="4788148" cy="2695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D68B3-79CC-45BE-80CA-2EEAD604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66" y="5160300"/>
            <a:ext cx="2317812" cy="1216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31A3BA-740F-48B7-8908-22D5A5FEB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02" y="5160301"/>
            <a:ext cx="2317812" cy="1216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559AC-B674-4505-9B31-EC8DE1ADF286}"/>
              </a:ext>
            </a:extLst>
          </p:cNvPr>
          <p:cNvSpPr txBox="1"/>
          <p:nvPr/>
        </p:nvSpPr>
        <p:spPr>
          <a:xfrm>
            <a:off x="413427" y="3344418"/>
            <a:ext cx="64895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War of Digital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Fake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Fake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Targeted social Media campaigns</a:t>
            </a:r>
            <a:endParaRPr lang="en-PK" sz="2800" dirty="0"/>
          </a:p>
        </p:txBody>
      </p:sp>
    </p:spTree>
    <p:extLst>
      <p:ext uri="{BB962C8B-B14F-4D97-AF65-F5344CB8AC3E}">
        <p14:creationId xmlns:p14="http://schemas.microsoft.com/office/powerpoint/2010/main" val="211934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F848-7309-4FE9-AB11-2DB8B42D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it all began?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685A5-B3CA-4113-8A15-424DC4931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87" y="2147948"/>
            <a:ext cx="2961905" cy="28095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1D350-C1F1-446B-9B3E-0150A18C9339}"/>
              </a:ext>
            </a:extLst>
          </p:cNvPr>
          <p:cNvSpPr txBox="1"/>
          <p:nvPr/>
        </p:nvSpPr>
        <p:spPr>
          <a:xfrm>
            <a:off x="8691239" y="5353235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Louis B Sohn</a:t>
            </a:r>
          </a:p>
          <a:p>
            <a:r>
              <a:rPr lang="en-US" dirty="0"/>
              <a:t>Human Rights Activist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1FEDC-13CA-4D9A-A9FE-B7E66273EF09}"/>
              </a:ext>
            </a:extLst>
          </p:cNvPr>
          <p:cNvSpPr txBox="1"/>
          <p:nvPr/>
        </p:nvSpPr>
        <p:spPr>
          <a:xfrm>
            <a:off x="994299" y="3737499"/>
            <a:ext cx="6163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Participated in the UNHRC session in 2007 and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Criticized Pakistan for its human rights abuses.</a:t>
            </a:r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23BDB-F872-408A-9DDF-8873E6CD9E34}"/>
              </a:ext>
            </a:extLst>
          </p:cNvPr>
          <p:cNvSpPr txBox="1"/>
          <p:nvPr/>
        </p:nvSpPr>
        <p:spPr>
          <a:xfrm>
            <a:off x="994299" y="4772806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 already died in 2006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260F2-0D15-43E1-ABD5-B4D5BBB94AC5}"/>
              </a:ext>
            </a:extLst>
          </p:cNvPr>
          <p:cNvSpPr txBox="1"/>
          <p:nvPr/>
        </p:nvSpPr>
        <p:spPr>
          <a:xfrm>
            <a:off x="544725" y="5279282"/>
            <a:ext cx="8029762" cy="57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THEN WHO PARTICIPATED IN THOSE EVENTS???</a:t>
            </a:r>
            <a:endParaRPr lang="en-PK" sz="2800" b="1" dirty="0"/>
          </a:p>
        </p:txBody>
      </p:sp>
    </p:spTree>
    <p:extLst>
      <p:ext uri="{BB962C8B-B14F-4D97-AF65-F5344CB8AC3E}">
        <p14:creationId xmlns:p14="http://schemas.microsoft.com/office/powerpoint/2010/main" val="238881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8160-5E35-40CD-AC61-6A05BE8E2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EU Dis-Information Lab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8AAD7-A4A3-4BE5-9386-D9D0CF2B9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77" y="2437620"/>
            <a:ext cx="3035006" cy="30350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EAD79-17E9-49FD-A71F-2E52BA66189F}"/>
              </a:ext>
            </a:extLst>
          </p:cNvPr>
          <p:cNvSpPr txBox="1"/>
          <p:nvPr/>
        </p:nvSpPr>
        <p:spPr>
          <a:xfrm>
            <a:off x="8715107" y="5033640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Alexandre </a:t>
            </a:r>
            <a:r>
              <a:rPr lang="en-US" dirty="0" err="1"/>
              <a:t>Alaphilippe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E055C-BCA0-4F1F-8343-639A9ABD55BE}"/>
              </a:ext>
            </a:extLst>
          </p:cNvPr>
          <p:cNvSpPr txBox="1"/>
          <p:nvPr/>
        </p:nvSpPr>
        <p:spPr>
          <a:xfrm>
            <a:off x="810000" y="2767280"/>
            <a:ext cx="69717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watchdog which monitors and exposes global</a:t>
            </a:r>
          </a:p>
          <a:p>
            <a:r>
              <a:rPr lang="en-US" sz="2000" dirty="0"/>
              <a:t>    Propaganda campaigns against targeted groups.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Started investigating Prof. Louis B Sohn’s resurrection.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C1572-C4C4-43EE-93AB-335639B24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037" y="0"/>
            <a:ext cx="4271639" cy="2437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B8C3B-9D99-45E9-BD4D-16172CE3B7DD}"/>
              </a:ext>
            </a:extLst>
          </p:cNvPr>
          <p:cNvSpPr txBox="1"/>
          <p:nvPr/>
        </p:nvSpPr>
        <p:spPr>
          <a:xfrm>
            <a:off x="810000" y="4200090"/>
            <a:ext cx="71208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Published the report “Indian Chronicles” in Dec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Exposed a propaganda network working for the past </a:t>
            </a:r>
          </a:p>
          <a:p>
            <a:r>
              <a:rPr lang="en-US" sz="2000" dirty="0"/>
              <a:t>    15 years.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E9DE9-5FAD-4B91-9336-915E0BF22413}"/>
              </a:ext>
            </a:extLst>
          </p:cNvPr>
          <p:cNvSpPr txBox="1"/>
          <p:nvPr/>
        </p:nvSpPr>
        <p:spPr>
          <a:xfrm>
            <a:off x="8416948" y="5296770"/>
            <a:ext cx="3278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Executive Director of Eu Dis-info Lab</a:t>
            </a:r>
          </a:p>
        </p:txBody>
      </p:sp>
    </p:spTree>
    <p:extLst>
      <p:ext uri="{BB962C8B-B14F-4D97-AF65-F5344CB8AC3E}">
        <p14:creationId xmlns:p14="http://schemas.microsoft.com/office/powerpoint/2010/main" val="351048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4305-6006-4F76-8F04-5C9B9D87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INDIAN CHRONICLES, 2020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B114C-3145-4F55-8B4F-1A0C59433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73" y="1966417"/>
            <a:ext cx="3610252" cy="4828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E587E-B4EF-4F85-A948-82CE6FCDF6CB}"/>
              </a:ext>
            </a:extLst>
          </p:cNvPr>
          <p:cNvSpPr txBox="1"/>
          <p:nvPr/>
        </p:nvSpPr>
        <p:spPr>
          <a:xfrm>
            <a:off x="810000" y="3864654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550+ Domain fake</a:t>
            </a:r>
          </a:p>
          <a:p>
            <a:r>
              <a:rPr lang="en-US" dirty="0"/>
              <a:t>     names registered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B74D2-C841-4332-86D5-091D7E128665}"/>
              </a:ext>
            </a:extLst>
          </p:cNvPr>
          <p:cNvSpPr txBox="1"/>
          <p:nvPr/>
        </p:nvSpPr>
        <p:spPr>
          <a:xfrm>
            <a:off x="810000" y="4824896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Theft</a:t>
            </a:r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1EDF7-864B-4246-AD9F-C943E178E9DB}"/>
              </a:ext>
            </a:extLst>
          </p:cNvPr>
          <p:cNvSpPr txBox="1"/>
          <p:nvPr/>
        </p:nvSpPr>
        <p:spPr>
          <a:xfrm>
            <a:off x="810000" y="5508140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Resurrection of dead</a:t>
            </a:r>
          </a:p>
          <a:p>
            <a:r>
              <a:rPr lang="en-US" dirty="0"/>
              <a:t>     people and NGOs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D0917-868B-4EAD-B278-AE41E3F8C1B1}"/>
              </a:ext>
            </a:extLst>
          </p:cNvPr>
          <p:cNvSpPr txBox="1"/>
          <p:nvPr/>
        </p:nvSpPr>
        <p:spPr>
          <a:xfrm>
            <a:off x="810000" y="2904412"/>
            <a:ext cx="292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Fake Media in Brussels</a:t>
            </a:r>
          </a:p>
          <a:p>
            <a:r>
              <a:rPr lang="en-US" dirty="0"/>
              <a:t>     and Geneva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74701-7841-44B3-9DC1-5F36CA089B38}"/>
              </a:ext>
            </a:extLst>
          </p:cNvPr>
          <p:cNvSpPr txBox="1"/>
          <p:nvPr/>
        </p:nvSpPr>
        <p:spPr>
          <a:xfrm>
            <a:off x="8459403" y="3859837"/>
            <a:ext cx="3127820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All with one single GOAL,</a:t>
            </a:r>
          </a:p>
          <a:p>
            <a:r>
              <a:rPr lang="en-US" dirty="0"/>
              <a:t>“TO DISCREDIT PAKISTAN”.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050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6C03-0D21-4CA6-8452-FCA994E2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LOBBYING IN BRUSSELS (EU Head Office)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30376-1C00-45F5-97FF-4DDC3C886C1E}"/>
              </a:ext>
            </a:extLst>
          </p:cNvPr>
          <p:cNvSpPr txBox="1"/>
          <p:nvPr/>
        </p:nvSpPr>
        <p:spPr>
          <a:xfrm>
            <a:off x="1238250" y="2314575"/>
            <a:ext cx="1069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Fake media outlets reported Private trips as official visits of European Members of Parliament</a:t>
            </a:r>
          </a:p>
          <a:p>
            <a:pPr algn="ctr"/>
            <a:r>
              <a:rPr lang="en-US" b="1" dirty="0"/>
              <a:t>and miss-quoted statements.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27C2D-8FB8-4906-A95B-9D5F3047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5" y="3019187"/>
            <a:ext cx="3056060" cy="2309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B4852C-FFBB-4011-8366-6B9B858F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556" y="3019187"/>
            <a:ext cx="3259137" cy="23062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1746E7-E030-41E5-9C1F-19EB08A9443A}"/>
              </a:ext>
            </a:extLst>
          </p:cNvPr>
          <p:cNvSpPr txBox="1"/>
          <p:nvPr/>
        </p:nvSpPr>
        <p:spPr>
          <a:xfrm>
            <a:off x="1238250" y="5575300"/>
            <a:ext cx="388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/>
              <a:t>Reported by: DNA Media Group</a:t>
            </a:r>
          </a:p>
          <a:p>
            <a:r>
              <a:rPr lang="en-US" sz="1550" dirty="0"/>
              <a:t>FACT: Not an official delegation</a:t>
            </a:r>
            <a:endParaRPr lang="en-PK" sz="15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398F-3642-4D97-A673-CB1552887AD1}"/>
              </a:ext>
            </a:extLst>
          </p:cNvPr>
          <p:cNvSpPr txBox="1"/>
          <p:nvPr/>
        </p:nvSpPr>
        <p:spPr>
          <a:xfrm>
            <a:off x="4958556" y="5571695"/>
            <a:ext cx="388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/>
              <a:t>Reported by: DNA Media Group</a:t>
            </a:r>
          </a:p>
          <a:p>
            <a:r>
              <a:rPr lang="en-US" sz="1550" dirty="0"/>
              <a:t>FACT : Statement by a Single MEP</a:t>
            </a:r>
            <a:endParaRPr lang="en-PK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B77CD5-1F6C-4BCF-8DFA-C40C1E17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832" y="3019186"/>
            <a:ext cx="3220929" cy="23062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3186EA-A343-4FFA-AB92-B0812C3E7047}"/>
              </a:ext>
            </a:extLst>
          </p:cNvPr>
          <p:cNvSpPr txBox="1"/>
          <p:nvPr/>
        </p:nvSpPr>
        <p:spPr>
          <a:xfrm>
            <a:off x="8518825" y="5551785"/>
            <a:ext cx="388119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/>
              <a:t>Reported by: ANI Media Group</a:t>
            </a:r>
          </a:p>
          <a:p>
            <a:r>
              <a:rPr lang="en-US" sz="1550" dirty="0"/>
              <a:t>FACT : Henri </a:t>
            </a:r>
            <a:r>
              <a:rPr lang="en-US" sz="1550" dirty="0" err="1"/>
              <a:t>Malosse</a:t>
            </a:r>
            <a:r>
              <a:rPr lang="en-US" sz="1550" dirty="0"/>
              <a:t> exaggerating </a:t>
            </a:r>
          </a:p>
          <a:p>
            <a:r>
              <a:rPr lang="en-US" sz="1550" dirty="0"/>
              <a:t>	  his authority.</a:t>
            </a:r>
          </a:p>
        </p:txBody>
      </p:sp>
    </p:spTree>
    <p:extLst>
      <p:ext uri="{BB962C8B-B14F-4D97-AF65-F5344CB8AC3E}">
        <p14:creationId xmlns:p14="http://schemas.microsoft.com/office/powerpoint/2010/main" val="23833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AF63-42F6-41D1-8F34-F1C3D05B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08294"/>
            <a:ext cx="10571998" cy="970450"/>
          </a:xfrm>
        </p:spPr>
        <p:txBody>
          <a:bodyPr/>
          <a:lstStyle/>
          <a:p>
            <a:pPr algn="ctr"/>
            <a:r>
              <a:rPr lang="en-US" dirty="0"/>
              <a:t>THAT’S NOT ALL….</a:t>
            </a:r>
            <a:br>
              <a:rPr lang="en-US" dirty="0"/>
            </a:br>
            <a:r>
              <a:rPr lang="en-US" dirty="0"/>
              <a:t>A BIG/COPY PASTE NETWORK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6DDEB-65EB-458C-A150-981ED72FE61C}"/>
              </a:ext>
            </a:extLst>
          </p:cNvPr>
          <p:cNvSpPr txBox="1"/>
          <p:nvPr/>
        </p:nvSpPr>
        <p:spPr>
          <a:xfrm>
            <a:off x="1136147" y="2370338"/>
            <a:ext cx="991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ROLE OF ANI NEWS AGENCY: REPACKAGING AND AMPLIFYING CONTENT PRODUCED</a:t>
            </a:r>
          </a:p>
          <a:p>
            <a:pPr algn="ctr"/>
            <a:r>
              <a:rPr lang="en-US" b="1" dirty="0"/>
              <a:t>IN BRUSSELS AND GENEVA</a:t>
            </a:r>
            <a:endParaRPr lang="en-P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139BE-9C76-4935-863D-3E6916F66665}"/>
              </a:ext>
            </a:extLst>
          </p:cNvPr>
          <p:cNvSpPr txBox="1"/>
          <p:nvPr/>
        </p:nvSpPr>
        <p:spPr>
          <a:xfrm>
            <a:off x="810001" y="3105834"/>
            <a:ext cx="1106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 owned about 450 ‘self-proclaimed’  news outlets which basically copy-pasted the content</a:t>
            </a:r>
          </a:p>
          <a:p>
            <a:r>
              <a:rPr lang="en-US" dirty="0"/>
              <a:t>     generated with the help of Fake NGOs in UN (Geneva) and EU Parliament (Brussels). </a:t>
            </a:r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4A4912-A912-4D7C-9DB5-556175A0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52" y="4103813"/>
            <a:ext cx="2569827" cy="2290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7628C-3FF3-48D4-A633-CB2973EB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17" y="4103814"/>
            <a:ext cx="2648353" cy="2290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C157EE-F8E3-4B6C-B9D2-39423BE6F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608" y="4103814"/>
            <a:ext cx="2648354" cy="23454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1C447C-2A30-4DD8-B7FF-4514AD6B0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300" y="4103814"/>
            <a:ext cx="2839948" cy="23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3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F6AE-91A1-4A74-83F7-F528A9B3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SRIVASTAVA GROUP: The culprit pulling strings behind the curtain</a:t>
            </a:r>
            <a:endParaRPr lang="en-PK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37394-69F4-4DD6-9603-390F0EA6BC09}"/>
              </a:ext>
            </a:extLst>
          </p:cNvPr>
          <p:cNvSpPr txBox="1"/>
          <p:nvPr/>
        </p:nvSpPr>
        <p:spPr>
          <a:xfrm>
            <a:off x="575226" y="3967187"/>
            <a:ext cx="74622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During investigations EU </a:t>
            </a:r>
            <a:r>
              <a:rPr lang="en-US" sz="2000" dirty="0" err="1"/>
              <a:t>Disinfo</a:t>
            </a:r>
            <a:r>
              <a:rPr lang="en-US" sz="2000" dirty="0"/>
              <a:t>-Lab found an intriguing</a:t>
            </a:r>
          </a:p>
          <a:p>
            <a:r>
              <a:rPr lang="en-US" sz="2000" dirty="0"/>
              <a:t>    connection between Srivastava Group the NGOs </a:t>
            </a:r>
          </a:p>
          <a:p>
            <a:r>
              <a:rPr lang="en-US" sz="2000" dirty="0"/>
              <a:t>    which were involved in discrediting Pakistan</a:t>
            </a:r>
          </a:p>
          <a:p>
            <a:r>
              <a:rPr lang="en-US" sz="2000" dirty="0"/>
              <a:t>    European Union Parliament (Brussels) and United Nations</a:t>
            </a:r>
          </a:p>
          <a:p>
            <a:r>
              <a:rPr lang="en-US" sz="2000" dirty="0"/>
              <a:t>    (Geneva)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B37946-61A9-4C7B-ABDD-76B6A4BFE896}"/>
              </a:ext>
            </a:extLst>
          </p:cNvPr>
          <p:cNvGrpSpPr/>
          <p:nvPr/>
        </p:nvGrpSpPr>
        <p:grpSpPr>
          <a:xfrm>
            <a:off x="7784577" y="3167672"/>
            <a:ext cx="3832197" cy="2117805"/>
            <a:chOff x="1423553" y="2340069"/>
            <a:chExt cx="2317072" cy="13582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918514-F8E5-4879-A82C-5E12D5887DFF}"/>
                </a:ext>
              </a:extLst>
            </p:cNvPr>
            <p:cNvSpPr/>
            <p:nvPr/>
          </p:nvSpPr>
          <p:spPr>
            <a:xfrm>
              <a:off x="1423553" y="2340069"/>
              <a:ext cx="2317072" cy="13582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CF05ED-E4BE-4098-AE1F-9C351F3B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918" y="2531786"/>
              <a:ext cx="1902374" cy="85868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DA080D-EDC5-4EF3-AC7E-A8CA306C739E}"/>
              </a:ext>
            </a:extLst>
          </p:cNvPr>
          <p:cNvSpPr txBox="1"/>
          <p:nvPr/>
        </p:nvSpPr>
        <p:spPr>
          <a:xfrm>
            <a:off x="575226" y="3169612"/>
            <a:ext cx="5256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Delhi based business group founded</a:t>
            </a:r>
          </a:p>
          <a:p>
            <a:r>
              <a:rPr lang="en-US" sz="2000" dirty="0"/>
              <a:t>     by G N Srivastava</a:t>
            </a:r>
          </a:p>
        </p:txBody>
      </p:sp>
    </p:spTree>
    <p:extLst>
      <p:ext uri="{BB962C8B-B14F-4D97-AF65-F5344CB8AC3E}">
        <p14:creationId xmlns:p14="http://schemas.microsoft.com/office/powerpoint/2010/main" val="76736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B619-CD98-4A77-834E-4C953917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WEAK LINK</a:t>
            </a:r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7EF59-D3BB-44E9-9757-FB4D8083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670" y="2212521"/>
            <a:ext cx="3000399" cy="42898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5F3C74-0414-4651-9A4F-D3E08454D87C}"/>
              </a:ext>
            </a:extLst>
          </p:cNvPr>
          <p:cNvSpPr/>
          <p:nvPr/>
        </p:nvSpPr>
        <p:spPr>
          <a:xfrm>
            <a:off x="8077200" y="5835650"/>
            <a:ext cx="1441450" cy="575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19F8F-34CC-4F1C-B22E-4B211E42881A}"/>
              </a:ext>
            </a:extLst>
          </p:cNvPr>
          <p:cNvSpPr txBox="1"/>
          <p:nvPr/>
        </p:nvSpPr>
        <p:spPr>
          <a:xfrm>
            <a:off x="366641" y="3154471"/>
            <a:ext cx="73725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Eu Dis-info found the websites of several EU-accredited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   NGOs were hosted on the same servers upon which the</a:t>
            </a:r>
          </a:p>
          <a:p>
            <a:r>
              <a:rPr lang="en-US" sz="2000" dirty="0"/>
              <a:t>    websites of Srivastava group were stored.</a:t>
            </a:r>
            <a:endParaRPr lang="en-PK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9D1E3-379D-4B91-9034-872E4A4D22E3}"/>
              </a:ext>
            </a:extLst>
          </p:cNvPr>
          <p:cNvSpPr txBox="1"/>
          <p:nvPr/>
        </p:nvSpPr>
        <p:spPr>
          <a:xfrm>
            <a:off x="366641" y="4819987"/>
            <a:ext cx="76306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the publication of “Indian Chronicles” report most of</a:t>
            </a:r>
          </a:p>
          <a:p>
            <a:r>
              <a:rPr lang="en-US" sz="2000" dirty="0"/>
              <a:t>     the websites were down and haven’t come online till</a:t>
            </a:r>
          </a:p>
          <a:p>
            <a:r>
              <a:rPr lang="en-US" sz="2000" dirty="0"/>
              <a:t>     date.</a:t>
            </a:r>
          </a:p>
        </p:txBody>
      </p:sp>
    </p:spTree>
    <p:extLst>
      <p:ext uri="{BB962C8B-B14F-4D97-AF65-F5344CB8AC3E}">
        <p14:creationId xmlns:p14="http://schemas.microsoft.com/office/powerpoint/2010/main" val="24622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2618</TotalTime>
  <Words>1038</Words>
  <Application>Microsoft Office PowerPoint</Application>
  <PresentationFormat>Widescreen</PresentationFormat>
  <Paragraphs>151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2</vt:lpstr>
      <vt:lpstr>Quotable</vt:lpstr>
      <vt:lpstr>PowerPoint Presentation</vt:lpstr>
      <vt:lpstr>What is 5G Warfare?</vt:lpstr>
      <vt:lpstr>How it all began?</vt:lpstr>
      <vt:lpstr>     EU Dis-Information Lab</vt:lpstr>
      <vt:lpstr>THE INDIAN CHRONICLES, 2020</vt:lpstr>
      <vt:lpstr>LOBBYING IN BRUSSELS (EU Head Office)</vt:lpstr>
      <vt:lpstr>THAT’S NOT ALL…. A BIG/COPY PASTE NETWORK</vt:lpstr>
      <vt:lpstr>SRIVASTAVA GROUP: The culprit pulling strings behind the curtain</vt:lpstr>
      <vt:lpstr>The WEAK LINK</vt:lpstr>
      <vt:lpstr>A DEEPER LOOK…</vt:lpstr>
      <vt:lpstr>FAKE NETWORK OF NGOs in EU AND UN</vt:lpstr>
      <vt:lpstr>CASE STUDY I</vt:lpstr>
      <vt:lpstr>CASE STUDY II</vt:lpstr>
      <vt:lpstr>PAKISTAN’S RESPONSE</vt:lpstr>
      <vt:lpstr>PAK FM Shah Mehmood and DG ISPR’s Press Conference</vt:lpstr>
      <vt:lpstr>Terrorists launch pads in Afghanistan</vt:lpstr>
      <vt:lpstr>What’s next?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Profile</dc:creator>
  <cp:lastModifiedBy>Student Profile</cp:lastModifiedBy>
  <cp:revision>50</cp:revision>
  <dcterms:created xsi:type="dcterms:W3CDTF">2021-03-31T02:30:48Z</dcterms:created>
  <dcterms:modified xsi:type="dcterms:W3CDTF">2021-04-08T18:40:14Z</dcterms:modified>
</cp:coreProperties>
</file>